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313" r:id="rId4"/>
    <p:sldId id="309" r:id="rId5"/>
    <p:sldId id="292" r:id="rId6"/>
    <p:sldId id="310" r:id="rId7"/>
    <p:sldId id="294" r:id="rId8"/>
    <p:sldId id="295" r:id="rId9"/>
    <p:sldId id="299" r:id="rId10"/>
    <p:sldId id="300" r:id="rId11"/>
    <p:sldId id="301" r:id="rId12"/>
    <p:sldId id="302" r:id="rId13"/>
    <p:sldId id="311" r:id="rId14"/>
    <p:sldId id="307" r:id="rId15"/>
    <p:sldId id="259" r:id="rId16"/>
    <p:sldId id="260" r:id="rId17"/>
    <p:sldId id="261" r:id="rId18"/>
    <p:sldId id="262" r:id="rId19"/>
    <p:sldId id="263" r:id="rId20"/>
    <p:sldId id="264" r:id="rId21"/>
    <p:sldId id="287" r:id="rId22"/>
    <p:sldId id="266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68" autoAdjust="0"/>
  </p:normalViewPr>
  <p:slideViewPr>
    <p:cSldViewPr>
      <p:cViewPr varScale="1">
        <p:scale>
          <a:sx n="79" d="100"/>
          <a:sy n="79" d="100"/>
        </p:scale>
        <p:origin x="-11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528D7B-7BB2-4F2B-BE48-75FD92ABA7F9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B82D2-99C1-4211-A809-C03F0B3F3F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1A9D3C-8188-413F-AAB5-0E83EE34ABDF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A7A6A-EA43-43FA-8011-8C561A0BAD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7C40C1-CD32-4859-A4D7-29D0C63201C3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CE54-41B4-4175-A881-F59FE562B0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237F16-CD3C-4721-B509-59443EEE8C6A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FA3BB-4918-4927-9324-C7A3F6B5FC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C62261-0D36-41D1-8F35-3654225F7392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A5054-936B-4AB4-BE36-91A46DA987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D7695F-A7F6-49C1-8E89-403138366701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9D98D-47DD-4299-AC7A-6432B15FCD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8F217-CF8A-43BD-B312-AEF67A8E7CA4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AEF94-B3A8-4251-AAE5-8A7995CB9C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839CA2-C234-4A9F-A3AB-8FAFC5DC91C4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B34E5-3B32-48CE-B093-7583033D49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C152CA-2641-49B6-909E-53611E496A18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964EA-2FF3-4468-A6C1-7533877F3D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3BDECD-DFFA-49DE-B273-98352B5ECFB2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85DAE-8C64-46F7-9DBA-939207FF16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8F5E3E-F14F-4918-BBD0-9CA22E89ADD1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C25AD0-F462-49F7-8453-B823859857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4CBEAE9-840B-49BE-8A36-8DAFE660799E}" type="datetimeFigureOut">
              <a:rPr lang="ru-RU" smtClean="0"/>
              <a:pPr>
                <a:defRPr/>
              </a:pPr>
              <a:t>05.02.2017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7C5C43D-A208-49BC-8B8D-6F5A216EA3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0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7772400" cy="1470025"/>
          </a:xfrm>
        </p:spPr>
        <p:txBody>
          <a:bodyPr/>
          <a:lstStyle/>
          <a:p>
            <a:pPr eaLnBrk="1" hangingPunct="1"/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 бюджетное  дошкольное  образовательное учреждение детский сад </a:t>
            </a:r>
            <a:r>
              <a:rPr lang="ru-RU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№67 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«МКА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1403350" y="2060848"/>
            <a:ext cx="6400800" cy="4536504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ТЕМА: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«СОВРЕМЕННЫЙ ПЕДАГОГ:</a:t>
            </a:r>
            <a:br>
              <a:rPr lang="ru-RU" sz="2800" dirty="0" smtClean="0"/>
            </a:br>
            <a:r>
              <a:rPr lang="ru-RU" sz="2800" dirty="0" smtClean="0"/>
              <a:t>ЛИЧНОСТЬ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/>
              <a:t> И ПРОФЕССИОНАЛИЗМ«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solidFill>
                  <a:schemeClr val="tx2"/>
                </a:solidFill>
                <a:latin typeface="Arial" charset="0"/>
              </a:rPr>
              <a:t>                                        </a:t>
            </a:r>
            <a:r>
              <a:rPr lang="ru-RU" sz="1500" dirty="0" smtClean="0">
                <a:solidFill>
                  <a:schemeClr val="tx2"/>
                </a:solidFill>
                <a:latin typeface="Arial" charset="0"/>
              </a:rPr>
              <a:t>Подготовила</a:t>
            </a:r>
            <a:r>
              <a:rPr lang="ru-RU" sz="1500" dirty="0">
                <a:solidFill>
                  <a:schemeClr val="tx2"/>
                </a:solidFill>
                <a:latin typeface="Arial" charset="0"/>
              </a:rPr>
              <a:t>:</a:t>
            </a:r>
          </a:p>
          <a:p>
            <a:pPr>
              <a:lnSpc>
                <a:spcPct val="80000"/>
              </a:lnSpc>
              <a:defRPr/>
            </a:pPr>
            <a:r>
              <a:rPr lang="ru-RU" sz="1500" dirty="0" smtClean="0">
                <a:solidFill>
                  <a:schemeClr val="tx2"/>
                </a:solidFill>
                <a:latin typeface="Arial" charset="0"/>
              </a:rPr>
              <a:t>                                       воспитатель</a:t>
            </a:r>
            <a:endParaRPr lang="ru-RU" sz="1500" dirty="0">
              <a:solidFill>
                <a:schemeClr val="tx2"/>
              </a:solidFill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500" dirty="0" smtClean="0">
                <a:solidFill>
                  <a:schemeClr val="tx2"/>
                </a:solidFill>
                <a:latin typeface="Arial" charset="0"/>
              </a:rPr>
              <a:t>                                      </a:t>
            </a:r>
            <a:r>
              <a:rPr lang="ru-RU" sz="1500" dirty="0" err="1" smtClean="0">
                <a:solidFill>
                  <a:schemeClr val="tx2"/>
                </a:solidFill>
                <a:latin typeface="Arial" charset="0"/>
              </a:rPr>
              <a:t>Грибач</a:t>
            </a:r>
            <a:r>
              <a:rPr lang="ru-RU" sz="1500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1500" dirty="0">
                <a:solidFill>
                  <a:schemeClr val="tx2"/>
                </a:solidFill>
                <a:latin typeface="Arial" charset="0"/>
              </a:rPr>
              <a:t>Елена Ивановна</a:t>
            </a:r>
            <a:endParaRPr lang="ru-RU" sz="1500" dirty="0">
              <a:latin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676655" y="2060848"/>
            <a:ext cx="3822192" cy="406563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Конструктор- тоже дело</a:t>
            </a:r>
          </a:p>
          <a:p>
            <a:pPr marL="0" indent="0">
              <a:buNone/>
            </a:pPr>
            <a:r>
              <a:rPr lang="ru-RU" sz="1600" dirty="0" smtClean="0"/>
              <a:t>Привычное для нас!</a:t>
            </a:r>
          </a:p>
          <a:p>
            <a:pPr marL="0" indent="0">
              <a:buNone/>
            </a:pPr>
            <a:r>
              <a:rPr lang="ru-RU" sz="1600" dirty="0" smtClean="0"/>
              <a:t>Строителями будем</a:t>
            </a:r>
          </a:p>
          <a:p>
            <a:pPr marL="0" indent="0">
              <a:buNone/>
            </a:pPr>
            <a:r>
              <a:rPr lang="ru-RU" sz="1600" dirty="0" smtClean="0"/>
              <a:t>Попозже. Не сейчас</a:t>
            </a:r>
            <a:endParaRPr lang="ru-RU" sz="1600" dirty="0"/>
          </a:p>
        </p:txBody>
      </p:sp>
      <p:pic>
        <p:nvPicPr>
          <p:cNvPr id="32770" name="Picture 2" descr="D:\сохранено с рабочего стола\фото дети\100_355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18261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D:\сохранено с рабочего стола\фото дети\100_3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873620" cy="27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Меня профессором все называют</a:t>
            </a:r>
          </a:p>
          <a:p>
            <a:pPr marL="0" indent="0">
              <a:buNone/>
            </a:pPr>
            <a:r>
              <a:rPr lang="ru-RU" sz="1600" dirty="0" smtClean="0"/>
              <a:t>А скоро в академики возьмут!</a:t>
            </a:r>
          </a:p>
          <a:p>
            <a:pPr marL="0" indent="0">
              <a:buNone/>
            </a:pPr>
            <a:r>
              <a:rPr lang="ru-RU" sz="1600" dirty="0" smtClean="0"/>
              <a:t>Со мной проекты воспитатели сначала обсуждают</a:t>
            </a:r>
          </a:p>
          <a:p>
            <a:pPr marL="0" indent="0">
              <a:buNone/>
            </a:pPr>
            <a:r>
              <a:rPr lang="ru-RU" sz="1600" dirty="0" smtClean="0"/>
              <a:t>А уж потом на суд высокий подают</a:t>
            </a:r>
            <a:endParaRPr lang="ru-RU" sz="1600" dirty="0"/>
          </a:p>
        </p:txBody>
      </p:sp>
      <p:pic>
        <p:nvPicPr>
          <p:cNvPr id="34818" name="Picture 2" descr="D:\с фотика\100_177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52936"/>
            <a:ext cx="439248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420888"/>
            <a:ext cx="4247327" cy="370559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А я моделью быть мечтаю</a:t>
            </a:r>
          </a:p>
          <a:p>
            <a:pPr marL="0" indent="0">
              <a:buNone/>
            </a:pPr>
            <a:r>
              <a:rPr lang="ru-RU" sz="1600" dirty="0" smtClean="0"/>
              <a:t>В принцесс я кукол превращаю</a:t>
            </a:r>
          </a:p>
          <a:p>
            <a:pPr marL="0" indent="0">
              <a:buNone/>
            </a:pPr>
            <a:r>
              <a:rPr lang="ru-RU" sz="1600" dirty="0" smtClean="0"/>
              <a:t>И всем того же я желаю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А я пока вот  так   стригу</a:t>
            </a:r>
          </a:p>
          <a:p>
            <a:pPr marL="0" indent="0">
              <a:buNone/>
            </a:pPr>
            <a:r>
              <a:rPr lang="ru-RU" sz="1600" dirty="0" smtClean="0"/>
              <a:t>Стать принцами им помогу</a:t>
            </a:r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/>
              <a:t> </a:t>
            </a:r>
          </a:p>
        </p:txBody>
      </p:sp>
      <p:pic>
        <p:nvPicPr>
          <p:cNvPr id="35842" name="Picture 2" descr="D:\сохранено с рабочего стола\фото дети\100_296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3986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Documents and Settings\User\Рабочий стол\фото дети\000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2"/>
            <a:ext cx="4411142" cy="26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сохранено с рабочего стола\фото дети\100_3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2708920"/>
            <a:ext cx="7200800" cy="38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 на нас посмотрите внимательно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Дайте шанс. Подскажите порой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Оказаться талантливым может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Каждый третий и даже второй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35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1520" y="1376772"/>
            <a:ext cx="3535238" cy="5112568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3851920" y="692696"/>
            <a:ext cx="4834880" cy="54334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«Ну что ж из Древней Греции </a:t>
            </a:r>
          </a:p>
          <a:p>
            <a:pPr marL="0" indent="0">
              <a:buNone/>
            </a:pPr>
            <a:r>
              <a:rPr lang="ru-RU" sz="1800" dirty="0" smtClean="0"/>
              <a:t>Поклон вам всем я шлю</a:t>
            </a:r>
          </a:p>
          <a:p>
            <a:pPr marL="0" indent="0">
              <a:buNone/>
            </a:pPr>
            <a:r>
              <a:rPr lang="ru-RU" sz="1800" dirty="0" smtClean="0"/>
              <a:t>Конечно в Академию</a:t>
            </a:r>
          </a:p>
          <a:p>
            <a:pPr marL="0" indent="0">
              <a:buNone/>
            </a:pPr>
            <a:r>
              <a:rPr lang="ru-RU" sz="1800" dirty="0" smtClean="0"/>
              <a:t>Таких ребят возьму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          </a:t>
            </a:r>
          </a:p>
          <a:p>
            <a:pPr marL="0" indent="0">
              <a:buNone/>
            </a:pPr>
            <a:r>
              <a:rPr lang="ru-RU" sz="1800" dirty="0" smtClean="0"/>
              <a:t>Пусть всегда, везде такие</a:t>
            </a:r>
          </a:p>
          <a:p>
            <a:pPr marL="0" indent="0">
              <a:buNone/>
            </a:pPr>
            <a:r>
              <a:rPr lang="ru-RU" sz="1800" dirty="0" smtClean="0"/>
              <a:t>Появляются сады</a:t>
            </a:r>
          </a:p>
          <a:p>
            <a:pPr marL="0" indent="0">
              <a:buNone/>
            </a:pPr>
            <a:r>
              <a:rPr lang="ru-RU" sz="1800" dirty="0" smtClean="0"/>
              <a:t>И  в них звездно вдохновляют</a:t>
            </a:r>
          </a:p>
          <a:p>
            <a:pPr marL="0" indent="0">
              <a:buNone/>
            </a:pPr>
            <a:r>
              <a:rPr lang="ru-RU" sz="1800" dirty="0" smtClean="0"/>
              <a:t>На ученье. На труды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…..И поняла </a:t>
            </a:r>
            <a:r>
              <a:rPr lang="ru-RU" sz="1800" dirty="0" err="1" smtClean="0"/>
              <a:t>Зоряна</a:t>
            </a:r>
            <a:r>
              <a:rPr lang="ru-RU" sz="1800" dirty="0" smtClean="0"/>
              <a:t>, что быль может всегда стать сказкой  и  тогда нет ей конца, лишь одно продолженье…и протянула она звездные нити над всей Землей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6804248" y="404664"/>
            <a:ext cx="143813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3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5" descr="image 0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>
          <a:xfrm>
            <a:off x="966788" y="1600200"/>
            <a:ext cx="301783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Picture 5" descr="j251070_1285841717 - копия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16688" y="115888"/>
            <a:ext cx="2112962" cy="2925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4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Мама\Desktop\слайды\0004-004-Podgotovitelnyj-etap-Sozdanie-grupp-i-formulirovka-problemnyk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332656"/>
            <a:ext cx="9144000" cy="671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1" y="2204864"/>
            <a:ext cx="7668840" cy="39212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По праву рождения Природа с величайшей любовью одаривает нас бесценным подарком  - Жизнью.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Человек – проявление высокой  Любви .  Все общечеловеческие ценности изначально заложены  в нас  природой.  Принять себя  во всех проявлениях  жизни таким подарком, каким создали, раскрыть, развить  заложенные в  нас    способности.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Каждый из нас сказочник и мудрец, творец своей жизни.  В этом мире  много  разнообразия. Нам дана свобода нарисовать,  сыграть, спеть, станцевать главную роль в собственной жизни.  Как  режиссер написать свое произведение, поставить свою сказку,  может 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комедию,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или драму.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Воспитать в себе  наставника, Учителя, открыть в себе дарования актера,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музыканта,художника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каждого    свой жизненный путь, своя задача: пронести  по жизни все, что предназначено  с любовью,   с радостью , с достоинством., приумножить и поделиться  с окружающим миром. 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просто любить, что  сотворено.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06496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«Учить можно тому. Чем владеешь сам.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В воспитании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 должно основываться на личности воспитателя,  воспитательная сила изливается только из живого источника человеческой личности»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К.Д.Ушинский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15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" name="Picture 5" descr="sun - копия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80325" y="0"/>
            <a:ext cx="1463675" cy="1463675"/>
          </a:xfrm>
          <a:noFill/>
        </p:spPr>
      </p:pic>
      <p:pic>
        <p:nvPicPr>
          <p:cNvPr id="21508" name="Picture 2" descr="C:\Users\Мама\Desktop\слайды\432069bacacf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620688"/>
            <a:ext cx="268605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2" descr="C:\Users\Мама\Desktop\слайды\0004-004-Logopedicheskoe-soprovozhdenie-metodicheskaja-rabota-MOUSOSH-34-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23554" name="Объект 4"/>
          <p:cNvGraphicFramePr>
            <a:graphicFrameLocks noGrp="1"/>
          </p:cNvGraphicFramePr>
          <p:nvPr>
            <p:ph sz="quarter" idx="13"/>
          </p:nvPr>
        </p:nvGraphicFramePr>
        <p:xfrm>
          <a:off x="1047750" y="2679700"/>
          <a:ext cx="3078163" cy="344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2" r:id="rId3" imgW="4041998" imgH="4523624" progId="Excel.Chart.8">
                  <p:embed/>
                </p:oleObj>
              </mc:Choice>
              <mc:Fallback>
                <p:oleObj r:id="rId3" imgW="4041998" imgH="4523624" progId="Excel.Chart.8">
                  <p:embed/>
                  <p:pic>
                    <p:nvPicPr>
                      <p:cNvPr id="0" name="Объект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0" y="2679700"/>
                        <a:ext cx="3078163" cy="3446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Объект 6"/>
          <p:cNvGraphicFramePr>
            <a:graphicFrameLocks noGrp="1"/>
          </p:cNvGraphicFramePr>
          <p:nvPr>
            <p:ph sz="quarter" idx="14"/>
          </p:nvPr>
        </p:nvGraphicFramePr>
        <p:xfrm>
          <a:off x="5019675" y="2679700"/>
          <a:ext cx="3073400" cy="344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r:id="rId5" imgW="4035902" imgH="4523624" progId="Excel.Chart.8">
                  <p:embed/>
                </p:oleObj>
              </mc:Choice>
              <mc:Fallback>
                <p:oleObj r:id="rId5" imgW="4035902" imgH="4523624" progId="Excel.Chart.8">
                  <p:embed/>
                  <p:pic>
                    <p:nvPicPr>
                      <p:cNvPr id="0" name="Объект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9675" y="2679700"/>
                        <a:ext cx="3073400" cy="3446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9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81" name="Picture 5" descr="sun - копия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03650" y="1938338"/>
            <a:ext cx="1463675" cy="1463675"/>
          </a:xfrm>
          <a:noFill/>
        </p:spPr>
      </p:pic>
      <p:pic>
        <p:nvPicPr>
          <p:cNvPr id="24582" name="Picture 6" descr="tiutyirtuy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836613"/>
            <a:ext cx="1489075" cy="1944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25603" name="Объект 8"/>
          <p:cNvGraphicFramePr>
            <a:graphicFrameLocks noGrp="1"/>
          </p:cNvGraphicFramePr>
          <p:nvPr>
            <p:ph sz="quarter" idx="13"/>
          </p:nvPr>
        </p:nvGraphicFramePr>
        <p:xfrm>
          <a:off x="1050925" y="2679700"/>
          <a:ext cx="3073400" cy="344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r:id="rId3" imgW="4035902" imgH="4523624" progId="Excel.Chart.8">
                  <p:embed/>
                </p:oleObj>
              </mc:Choice>
              <mc:Fallback>
                <p:oleObj r:id="rId3" imgW="4035902" imgH="4523624" progId="Excel.Chart.8">
                  <p:embed/>
                  <p:pic>
                    <p:nvPicPr>
                      <p:cNvPr id="0" name="Объект 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2679700"/>
                        <a:ext cx="3073400" cy="3446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Объект 7"/>
          <p:cNvGraphicFramePr>
            <a:graphicFrameLocks/>
          </p:cNvGraphicFramePr>
          <p:nvPr/>
        </p:nvGraphicFramePr>
        <p:xfrm>
          <a:off x="457200" y="1600200"/>
          <a:ext cx="40386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r:id="rId5" imgW="4041998" imgH="4523624" progId="Excel.Chart.8">
                  <p:embed/>
                </p:oleObj>
              </mc:Choice>
              <mc:Fallback>
                <p:oleObj r:id="rId5" imgW="4041998" imgH="4523624" progId="Excel.Chart.8">
                  <p:embed/>
                  <p:pic>
                    <p:nvPicPr>
                      <p:cNvPr id="0" name="Объект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038600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9925" y="3248025"/>
            <a:ext cx="1825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492375"/>
            <a:ext cx="30972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0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ee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4652963"/>
            <a:ext cx="1727200" cy="1727200"/>
          </a:xfrm>
          <a:prstGeom prst="rect">
            <a:avLst/>
          </a:prstGeom>
          <a:noFill/>
        </p:spPr>
      </p:pic>
      <p:pic>
        <p:nvPicPr>
          <p:cNvPr id="28675" name="Picture 3" descr="Ap - коп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620713"/>
            <a:ext cx="1463675" cy="1463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encil green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4581525"/>
            <a:ext cx="1463675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encil blue - коп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581525"/>
            <a:ext cx="1463675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611560" y="1844824"/>
            <a:ext cx="3442681" cy="4464496"/>
          </a:xfrm>
        </p:spPr>
        <p:txBody>
          <a:bodyPr>
            <a:normAutofit/>
          </a:bodyPr>
          <a:lstStyle/>
          <a:p>
            <a:r>
              <a:rPr lang="ru-RU" dirty="0"/>
              <a:t>Чудеса  как правило происходят неожиданно. Сказка и быль, они всегда </a:t>
            </a:r>
            <a:r>
              <a:rPr lang="ru-RU" dirty="0" smtClean="0"/>
              <a:t>рядом..</a:t>
            </a:r>
            <a:endParaRPr lang="ru-RU" dirty="0"/>
          </a:p>
          <a:p>
            <a:r>
              <a:rPr lang="ru-RU" dirty="0" smtClean="0"/>
              <a:t>..Однажды </a:t>
            </a:r>
            <a:r>
              <a:rPr lang="ru-RU" dirty="0"/>
              <a:t>лунной ночью   на небе собрались звезды на совет: «Надо  к  Землянам  </a:t>
            </a:r>
            <a:r>
              <a:rPr lang="ru-RU" dirty="0" err="1"/>
              <a:t>Зоряну</a:t>
            </a:r>
            <a:r>
              <a:rPr lang="ru-RU" dirty="0"/>
              <a:t> </a:t>
            </a:r>
            <a:r>
              <a:rPr lang="ru-RU" dirty="0" smtClean="0"/>
              <a:t> послать</a:t>
            </a:r>
            <a:r>
              <a:rPr lang="ru-RU" dirty="0"/>
              <a:t>, звездным светом их осветить, новых друзей к себе пригласить»…</a:t>
            </a:r>
          </a:p>
          <a:p>
            <a:r>
              <a:rPr lang="ru-RU" dirty="0"/>
              <a:t>Снарядили в дальний путь  самую  любопытную ,</a:t>
            </a:r>
            <a:r>
              <a:rPr lang="ru-RU" dirty="0" smtClean="0"/>
              <a:t>озорную, </a:t>
            </a:r>
            <a:r>
              <a:rPr lang="ru-RU" dirty="0"/>
              <a:t>яркую звездочку.</a:t>
            </a:r>
          </a:p>
          <a:p>
            <a:r>
              <a:rPr lang="ru-RU" dirty="0"/>
              <a:t>И с первым солнечным лучом отправили на Землю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1052736"/>
            <a:ext cx="3352800" cy="144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4240" y="3573016"/>
            <a:ext cx="4766231" cy="310247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054241" y="1196751"/>
            <a:ext cx="4655840" cy="276837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054241" y="1196752"/>
            <a:ext cx="4705741" cy="297971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7236296" y="3212976"/>
            <a:ext cx="1307663" cy="175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826768" cy="5976664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Ученые к звездам стремились  всегда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И в Древней Греции тогда</a:t>
            </a:r>
          </a:p>
          <a:p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Был довольно странный сад.</a:t>
            </a:r>
          </a:p>
          <a:p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Почему-то не пускали </a:t>
            </a:r>
          </a:p>
          <a:p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В этот  странный сад ребят!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Там, гуляя по аллеям  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Мудрецами окружен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Рассуждал о мирозданье 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Их учитель- сам  Платон..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И к Платону не пускали 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Озорных, смешных детей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Потому, что не хотели 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Шаловливых их затей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….И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надо же такому случиться, 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что опустилась  </a:t>
            </a:r>
            <a:r>
              <a:rPr lang="ru-RU" sz="6400" dirty="0" err="1">
                <a:latin typeface="Times New Roman" pitchFamily="18" charset="0"/>
                <a:cs typeface="Times New Roman" pitchFamily="18" charset="0"/>
              </a:rPr>
              <a:t>Зоряна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  прямо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в Странный сад  и попала на  Платона,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который  проснулся с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первыми 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лучами Солнца , коснувшимися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Земли…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Только с этим положеньем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Согласиться ей нельзя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«Нет,  Нескучный сад найду я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Приглашу 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Мудреца»</a:t>
            </a: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96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8420" y="1828800"/>
            <a:ext cx="2211160" cy="3810000"/>
          </a:xfrm>
          <a:prstGeom prst="rect">
            <a:avLst/>
          </a:prstGeom>
        </p:spPr>
      </p:pic>
      <p:pic>
        <p:nvPicPr>
          <p:cNvPr id="6" name="Объект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99992" y="1174882"/>
            <a:ext cx="38164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3995936" y="332656"/>
            <a:ext cx="144016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pPr algn="l"/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5327" y="692696"/>
            <a:ext cx="4038600" cy="5361459"/>
          </a:xfrm>
        </p:spPr>
        <p:txBody>
          <a:bodyPr/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Сменялись </a:t>
            </a:r>
            <a:r>
              <a:rPr lang="ru-RU" sz="1800" dirty="0"/>
              <a:t>поколенья                                </a:t>
            </a:r>
            <a:br>
              <a:rPr lang="ru-RU" sz="1800" dirty="0"/>
            </a:br>
            <a:r>
              <a:rPr lang="ru-RU" sz="1800" dirty="0"/>
              <a:t>Хоть годы все летят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Ребята Нижневартовска                                     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Спешат в  </a:t>
            </a:r>
            <a:r>
              <a:rPr lang="ru-RU" sz="1800" dirty="0"/>
              <a:t>Нескучный </a:t>
            </a:r>
            <a:r>
              <a:rPr lang="ru-RU" sz="1800" dirty="0" smtClean="0"/>
              <a:t>сад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«Ты, Платон, </a:t>
            </a:r>
            <a:r>
              <a:rPr lang="ru-RU" sz="1800" dirty="0"/>
              <a:t> </a:t>
            </a:r>
            <a:r>
              <a:rPr lang="ru-RU" sz="1800" dirty="0" smtClean="0"/>
              <a:t>в  этот сад приходи</a:t>
            </a:r>
          </a:p>
          <a:p>
            <a:pPr marL="0" indent="0">
              <a:buNone/>
            </a:pPr>
            <a:r>
              <a:rPr lang="ru-RU" sz="1800" dirty="0" smtClean="0"/>
              <a:t>Да на  детей посмотри</a:t>
            </a:r>
          </a:p>
          <a:p>
            <a:pPr marL="0" indent="0">
              <a:buNone/>
            </a:pPr>
            <a:r>
              <a:rPr lang="ru-RU" sz="1800" dirty="0" smtClean="0"/>
              <a:t>Звездных и мудрых </a:t>
            </a:r>
          </a:p>
          <a:p>
            <a:pPr marL="0" indent="0">
              <a:buNone/>
            </a:pPr>
            <a:r>
              <a:rPr lang="ru-RU" sz="1800" dirty="0" smtClean="0"/>
              <a:t>Средь них ты найди»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Пошел Платон по группе и ахнул:</a:t>
            </a:r>
          </a:p>
          <a:p>
            <a:pPr marL="0" indent="0">
              <a:buNone/>
            </a:pPr>
            <a:r>
              <a:rPr lang="ru-RU" sz="1800" dirty="0" smtClean="0"/>
              <a:t> «</a:t>
            </a:r>
            <a:r>
              <a:rPr lang="ru-RU" sz="1800" dirty="0" err="1" smtClean="0"/>
              <a:t>Ну,дела</a:t>
            </a:r>
            <a:r>
              <a:rPr lang="ru-RU" sz="1800" dirty="0" smtClean="0"/>
              <a:t>!»</a:t>
            </a:r>
          </a:p>
          <a:p>
            <a:pPr marL="0" indent="0">
              <a:buNone/>
            </a:pPr>
            <a:r>
              <a:rPr lang="ru-RU" sz="1800" dirty="0" smtClean="0"/>
              <a:t>                             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6626" name="Picture 2" descr="D:\сохранено с рабочего стола\фото дети\фото\100_297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80" y="3557339"/>
            <a:ext cx="403860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сохранено с рабочего стола\фото дети\фото занятия\100_3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4282407" cy="25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D:\сохранено с рабочего стола\фото дети\100_3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732409" cy="27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3419872" y="260648"/>
            <a:ext cx="1008112" cy="14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dirty="0"/>
              <a:t>Пошел Платон по группам</a:t>
            </a:r>
          </a:p>
          <a:p>
            <a:pPr marL="0" indent="0">
              <a:buNone/>
            </a:pPr>
            <a:r>
              <a:rPr lang="ru-RU" sz="1600" dirty="0"/>
              <a:t>И ахнул: « НУ! Дела!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/>
              <a:t>« Здесь книги и тетради.</a:t>
            </a:r>
          </a:p>
          <a:p>
            <a:pPr marL="0" indent="0">
              <a:buNone/>
            </a:pPr>
            <a:r>
              <a:rPr lang="ru-RU" sz="1600" dirty="0"/>
              <a:t>  А что за детвора</a:t>
            </a:r>
            <a:r>
              <a:rPr lang="ru-RU" sz="1600" dirty="0" smtClean="0"/>
              <a:t>?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/>
              <a:t>«Вот Маша, Оля</a:t>
            </a:r>
            <a:r>
              <a:rPr lang="ru-RU" sz="1600" dirty="0" smtClean="0"/>
              <a:t>, Анечка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Есть в садике </a:t>
            </a:r>
            <a:r>
              <a:rPr lang="ru-RU" sz="1600" dirty="0" smtClean="0"/>
              <a:t>у нас</a:t>
            </a:r>
            <a:endParaRPr lang="ru-RU" sz="1600" dirty="0"/>
          </a:p>
          <a:p>
            <a:pPr marL="0" indent="0">
              <a:buNone/>
            </a:pPr>
            <a:r>
              <a:rPr lang="ru-RU" sz="1600" dirty="0"/>
              <a:t>Красавицы и умницы</a:t>
            </a:r>
          </a:p>
          <a:p>
            <a:pPr marL="0" indent="0">
              <a:buNone/>
            </a:pPr>
            <a:r>
              <a:rPr lang="ru-RU" sz="1600" dirty="0" err="1"/>
              <a:t>Девченки</a:t>
            </a:r>
            <a:r>
              <a:rPr lang="ru-RU" sz="1600" dirty="0"/>
              <a:t>- просто класс</a:t>
            </a:r>
          </a:p>
          <a:p>
            <a:endParaRPr lang="ru-RU" sz="1600" dirty="0"/>
          </a:p>
        </p:txBody>
      </p:sp>
      <p:pic>
        <p:nvPicPr>
          <p:cNvPr id="30722" name="Picture 2" descr="D:\сохранено с рабочего стола\фото дети\100_365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96752"/>
            <a:ext cx="462373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D:\сохранено с рабочего стола\фото дети\100_3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1048"/>
            <a:ext cx="4843190" cy="26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48680"/>
            <a:ext cx="3008313" cy="5577483"/>
          </a:xfrm>
        </p:spPr>
        <p:txBody>
          <a:bodyPr/>
          <a:lstStyle/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Рисуют  наши девочки</a:t>
            </a:r>
          </a:p>
          <a:p>
            <a:r>
              <a:rPr lang="ru-RU" sz="1600" dirty="0" smtClean="0"/>
              <a:t>И пироги пекут</a:t>
            </a:r>
          </a:p>
          <a:p>
            <a:r>
              <a:rPr lang="ru-RU" sz="1600" dirty="0" smtClean="0"/>
              <a:t>И  вместе дружно трудятся</a:t>
            </a:r>
          </a:p>
          <a:p>
            <a:r>
              <a:rPr lang="ru-RU" sz="1600" dirty="0" smtClean="0"/>
              <a:t>Танцуют и поют</a:t>
            </a:r>
          </a:p>
          <a:p>
            <a:endParaRPr lang="ru-RU" sz="1600" dirty="0" smtClean="0"/>
          </a:p>
          <a:p>
            <a:r>
              <a:rPr lang="ru-RU" sz="1600" dirty="0" smtClean="0"/>
              <a:t>Представьте себе:</a:t>
            </a:r>
          </a:p>
          <a:p>
            <a:r>
              <a:rPr lang="ru-RU" sz="1600" dirty="0" smtClean="0"/>
              <a:t>Играют и  поют.</a:t>
            </a:r>
            <a:endParaRPr lang="ru-RU" sz="1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16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8674" name="Picture 2" descr="D:\сохранено с рабочего стола\фото дети\100_3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40" y="620688"/>
            <a:ext cx="4572000" cy="28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сохранено с рабочего стола\фото дети\100_3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4553694" cy="29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сохранено с рабочего стола\фото дети\100_29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24" y="4026966"/>
            <a:ext cx="4057848" cy="263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71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/>
          <a:lstStyle/>
          <a:p>
            <a:r>
              <a:rPr lang="ru-RU" sz="1600" dirty="0" smtClean="0"/>
              <a:t>Владеют наши мальчики </a:t>
            </a:r>
          </a:p>
          <a:p>
            <a:r>
              <a:rPr lang="ru-RU" sz="1600" dirty="0" smtClean="0"/>
              <a:t>Английским языком</a:t>
            </a:r>
          </a:p>
          <a:p>
            <a:r>
              <a:rPr lang="ru-RU" sz="1600" dirty="0" smtClean="0"/>
              <a:t>Играют в полицейских</a:t>
            </a:r>
          </a:p>
          <a:p>
            <a:r>
              <a:rPr lang="ru-RU" sz="1600" dirty="0" smtClean="0"/>
              <a:t>В бассейн идут пот ом </a:t>
            </a:r>
            <a:endParaRPr lang="ru-RU" sz="16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3622"/>
          </a:xfrm>
        </p:spPr>
        <p:txBody>
          <a:bodyPr/>
          <a:lstStyle/>
          <a:p>
            <a:endParaRPr lang="ru-RU" b="0" dirty="0"/>
          </a:p>
        </p:txBody>
      </p:sp>
      <p:pic>
        <p:nvPicPr>
          <p:cNvPr id="29698" name="Picture 2" descr="D:\сохранено с рабочего стола\фото дети\100_3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82957"/>
            <a:ext cx="5111750" cy="28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сохранено с рабочего стола\фото дети\100_3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454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сохранено с рабочего стола\фото дети\100_2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4536504" cy="256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052736"/>
            <a:ext cx="3008313" cy="4691063"/>
          </a:xfrm>
        </p:spPr>
        <p:txBody>
          <a:bodyPr/>
          <a:lstStyle/>
          <a:p>
            <a:endParaRPr lang="ru-RU" dirty="0" smtClean="0"/>
          </a:p>
          <a:p>
            <a:endParaRPr lang="ru-RU" sz="1600" dirty="0"/>
          </a:p>
          <a:p>
            <a:r>
              <a:rPr lang="ru-RU" sz="1600" dirty="0" smtClean="0"/>
              <a:t>Здесь </a:t>
            </a:r>
            <a:r>
              <a:rPr lang="ru-RU" sz="1600" dirty="0"/>
              <a:t>игры и зарядка</a:t>
            </a:r>
          </a:p>
          <a:p>
            <a:r>
              <a:rPr lang="ru-RU" sz="1600" dirty="0"/>
              <a:t>И даже: « Ай лав ю»</a:t>
            </a:r>
          </a:p>
          <a:p>
            <a:r>
              <a:rPr lang="ru-RU" sz="1600" dirty="0"/>
              <a:t>Тебе, Платон мы скажем </a:t>
            </a:r>
          </a:p>
          <a:p>
            <a:r>
              <a:rPr lang="ru-RU" sz="1600" dirty="0" smtClean="0"/>
              <a:t>По-русски так:  «Люблю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756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1746" name="Picture 2" descr="D:\сохранено с рабочего стола\фото дети\фото\100_2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552257"/>
            <a:ext cx="3905250" cy="252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сохранено с рабочего стола\фото дети\100_3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888432" cy="24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D:\сохранено с рабочего стола\фото дети\100_3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432048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6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910</TotalTime>
  <Words>608</Words>
  <Application>Microsoft Office PowerPoint</Application>
  <PresentationFormat>Экран (4:3)</PresentationFormat>
  <Paragraphs>131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Волна</vt:lpstr>
      <vt:lpstr>Диаграмма Microsoft Excel</vt:lpstr>
      <vt:lpstr>Муниципальное  бюджетное  дошкольное  образовательное учреждение детский сад комбинированного вида №67 «МКА»</vt:lpstr>
      <vt:lpstr>«Учить можно тому. Чем владеешь сам. В воспитании  все должно основываться на личности воспитателя,  воспитательная сила изливается только из живого источника человеческой личности»                                                                                                  К.Д.Ушинский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 на нас посмотрите внимательно Дайте шанс. Подскажите порой Оказаться талантливым может  Каждый третий и даже второй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1</cp:lastModifiedBy>
  <cp:revision>56</cp:revision>
  <dcterms:created xsi:type="dcterms:W3CDTF">2012-01-17T06:43:21Z</dcterms:created>
  <dcterms:modified xsi:type="dcterms:W3CDTF">2017-02-05T12:55:44Z</dcterms:modified>
</cp:coreProperties>
</file>